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9" r:id="rId3"/>
    <p:sldId id="257" r:id="rId4"/>
    <p:sldId id="260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276" r:id="rId20"/>
    <p:sldId id="277" r:id="rId21"/>
    <p:sldId id="278" r:id="rId22"/>
    <p:sldId id="280" r:id="rId2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26"/>
    <p:restoredTop sz="92108"/>
  </p:normalViewPr>
  <p:slideViewPr>
    <p:cSldViewPr snapToGrid="0" snapToObjects="1">
      <p:cViewPr varScale="1">
        <p:scale>
          <a:sx n="143" d="100"/>
          <a:sy n="143" d="100"/>
        </p:scale>
        <p:origin x="1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F0675E5-511A-FE49-B428-94297CA30C98}"/>
    <pc:docChg chg="modSld">
      <pc:chgData name="Riccardo Berta" userId="c8694f89-bba4-4576-b0a8-456619ca5a8c" providerId="ADAL" clId="{5F0675E5-511A-FE49-B428-94297CA30C98}" dt="2022-11-02T11:56:48.756" v="0" actId="20577"/>
      <pc:docMkLst>
        <pc:docMk/>
      </pc:docMkLst>
      <pc:sldChg chg="modSp mod">
        <pc:chgData name="Riccardo Berta" userId="c8694f89-bba4-4576-b0a8-456619ca5a8c" providerId="ADAL" clId="{5F0675E5-511A-FE49-B428-94297CA30C98}" dt="2022-11-02T11:56:48.756" v="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F0675E5-511A-FE49-B428-94297CA30C98}" dt="2022-11-02T11:56:48.756" v="0" actId="20577"/>
          <ac:spMkLst>
            <pc:docMk/>
            <pc:sldMk cId="3018556184" sldId="259"/>
            <ac:spMk id="3" creationId="{38BFAA1C-1163-169B-2D77-6FEF73CC8512}"/>
          </ac:spMkLst>
        </pc:sp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7C1779A-D097-E144-865D-F7B15BA35E77}"/>
    <pc:docChg chg="undo custSel addSld delSld modSld">
      <pc:chgData name="Riccardo Berta" userId="c8694f89-bba4-4576-b0a8-456619ca5a8c" providerId="ADAL" clId="{F7C1779A-D097-E144-865D-F7B15BA35E77}" dt="2022-10-07T08:06:36.007" v="298" actId="20577"/>
      <pc:docMkLst>
        <pc:docMk/>
      </pc:docMkLst>
      <pc:sldChg chg="modSp mod">
        <pc:chgData name="Riccardo Berta" userId="c8694f89-bba4-4576-b0a8-456619ca5a8c" providerId="ADAL" clId="{F7C1779A-D097-E144-865D-F7B15BA35E77}" dt="2022-10-03T15:24:16.217" v="7"/>
        <pc:sldMkLst>
          <pc:docMk/>
          <pc:sldMk cId="3018556184" sldId="259"/>
        </pc:sldMkLst>
        <pc:spChg chg="mod">
          <ac:chgData name="Riccardo Berta" userId="c8694f89-bba4-4576-b0a8-456619ca5a8c" providerId="ADAL" clId="{F7C1779A-D097-E144-865D-F7B15BA35E77}" dt="2022-10-03T15:24:16.217" v="7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23:59.737" v="239" actId="164"/>
        <pc:sldMkLst>
          <pc:docMk/>
          <pc:sldMk cId="2190566097" sldId="263"/>
        </pc:sldMkLst>
        <pc:spChg chg="mod topLvl">
          <ac:chgData name="Riccardo Berta" userId="c8694f89-bba4-4576-b0a8-456619ca5a8c" providerId="ADAL" clId="{F7C1779A-D097-E144-865D-F7B15BA35E77}" dt="2022-10-07T05:23:59.737" v="239" actId="164"/>
          <ac:spMkLst>
            <pc:docMk/>
            <pc:sldMk cId="2190566097" sldId="263"/>
            <ac:spMk id="8" creationId="{05132EB7-31A7-0BE2-14C5-21E2FB995BE2}"/>
          </ac:spMkLst>
        </pc:spChg>
        <pc:spChg chg="mod">
          <ac:chgData name="Riccardo Berta" userId="c8694f89-bba4-4576-b0a8-456619ca5a8c" providerId="ADAL" clId="{F7C1779A-D097-E144-865D-F7B15BA35E77}" dt="2022-10-07T05:23:16.036" v="231" actId="14100"/>
          <ac:spMkLst>
            <pc:docMk/>
            <pc:sldMk cId="2190566097" sldId="26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23:59.737" v="239" actId="164"/>
          <ac:grpSpMkLst>
            <pc:docMk/>
            <pc:sldMk cId="2190566097" sldId="263"/>
            <ac:grpSpMk id="2" creationId="{F83F5191-F1E6-67DB-0EB9-ABC85A2B1CEE}"/>
          </ac:grpSpMkLst>
        </pc:grpChg>
        <pc:grpChg chg="del mod">
          <ac:chgData name="Riccardo Berta" userId="c8694f89-bba4-4576-b0a8-456619ca5a8c" providerId="ADAL" clId="{F7C1779A-D097-E144-865D-F7B15BA35E77}" dt="2022-10-07T05:23:38.409" v="235" actId="165"/>
          <ac:grpSpMkLst>
            <pc:docMk/>
            <pc:sldMk cId="2190566097" sldId="263"/>
            <ac:grpSpMk id="9" creationId="{018F612D-33DA-5751-EDEC-55C54161C0BF}"/>
          </ac:grpSpMkLst>
        </pc:grpChg>
        <pc:picChg chg="mod topLvl">
          <ac:chgData name="Riccardo Berta" userId="c8694f89-bba4-4576-b0a8-456619ca5a8c" providerId="ADAL" clId="{F7C1779A-D097-E144-865D-F7B15BA35E77}" dt="2022-10-07T05:23:59.737" v="239" actId="164"/>
          <ac:picMkLst>
            <pc:docMk/>
            <pc:sldMk cId="2190566097" sldId="263"/>
            <ac:picMk id="7" creationId="{3EF6078F-BE79-24CF-9D35-EE2B38C8E769}"/>
          </ac:picMkLst>
        </pc:picChg>
        <pc:picChg chg="mod">
          <ac:chgData name="Riccardo Berta" userId="c8694f89-bba4-4576-b0a8-456619ca5a8c" providerId="ADAL" clId="{F7C1779A-D097-E144-865D-F7B15BA35E77}" dt="2022-10-07T05:23:22.743" v="233" actId="14100"/>
          <ac:picMkLst>
            <pc:docMk/>
            <pc:sldMk cId="2190566097" sldId="263"/>
            <ac:picMk id="11" creationId="{40CC8916-53E6-A769-73EC-BB1C30B3E02B}"/>
          </ac:picMkLst>
        </pc:picChg>
      </pc:sldChg>
      <pc:sldChg chg="modSp mod">
        <pc:chgData name="Riccardo Berta" userId="c8694f89-bba4-4576-b0a8-456619ca5a8c" providerId="ADAL" clId="{F7C1779A-D097-E144-865D-F7B15BA35E77}" dt="2022-10-07T05:25:13.296" v="257" actId="1036"/>
        <pc:sldMkLst>
          <pc:docMk/>
          <pc:sldMk cId="3888810046" sldId="264"/>
        </pc:sldMkLst>
        <pc:spChg chg="mod">
          <ac:chgData name="Riccardo Berta" userId="c8694f89-bba4-4576-b0a8-456619ca5a8c" providerId="ADAL" clId="{F7C1779A-D097-E144-865D-F7B15BA35E77}" dt="2022-10-07T05:25:13.296" v="257" actId="1036"/>
          <ac:spMkLst>
            <pc:docMk/>
            <pc:sldMk cId="3888810046" sldId="264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F7C1779A-D097-E144-865D-F7B15BA35E77}" dt="2022-10-07T05:18:44.756" v="210" actId="20577"/>
        <pc:sldMkLst>
          <pc:docMk/>
          <pc:sldMk cId="2733657070" sldId="265"/>
        </pc:sldMkLst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3" creationId="{B0885A78-F88D-ADC9-CAAB-D047C57FD7FE}"/>
          </ac:spMkLst>
        </pc:spChg>
        <pc:spChg chg="add mod">
          <ac:chgData name="Riccardo Berta" userId="c8694f89-bba4-4576-b0a8-456619ca5a8c" providerId="ADAL" clId="{F7C1779A-D097-E144-865D-F7B15BA35E77}" dt="2022-10-07T05:18:08.045" v="209" actId="164"/>
          <ac:spMkLst>
            <pc:docMk/>
            <pc:sldMk cId="2733657070" sldId="265"/>
            <ac:spMk id="5" creationId="{43956AED-72D2-9B8D-7E8F-EDB31695C8C2}"/>
          </ac:spMkLst>
        </pc:spChg>
        <pc:spChg chg="mod">
          <ac:chgData name="Riccardo Berta" userId="c8694f89-bba4-4576-b0a8-456619ca5a8c" providerId="ADAL" clId="{F7C1779A-D097-E144-865D-F7B15BA35E77}" dt="2022-10-07T05:18:44.756" v="210" actId="20577"/>
          <ac:spMkLst>
            <pc:docMk/>
            <pc:sldMk cId="2733657070" sldId="265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7C1779A-D097-E144-865D-F7B15BA35E77}" dt="2022-10-07T05:18:08.045" v="209" actId="164"/>
          <ac:grpSpMkLst>
            <pc:docMk/>
            <pc:sldMk cId="2733657070" sldId="265"/>
            <ac:grpSpMk id="6" creationId="{A30E10F9-5AD6-CE00-77A5-DDAC47246E73}"/>
          </ac:grpSpMkLst>
        </pc:grpChg>
        <pc:picChg chg="add mod modCrop">
          <ac:chgData name="Riccardo Berta" userId="c8694f89-bba4-4576-b0a8-456619ca5a8c" providerId="ADAL" clId="{F7C1779A-D097-E144-865D-F7B15BA35E77}" dt="2022-10-07T05:18:08.045" v="209" actId="164"/>
          <ac:picMkLst>
            <pc:docMk/>
            <pc:sldMk cId="2733657070" sldId="265"/>
            <ac:picMk id="2" creationId="{4C696CD1-C869-A0FB-9771-808E539E6390}"/>
          </ac:picMkLst>
        </pc:picChg>
      </pc:sldChg>
      <pc:sldChg chg="modSp mod">
        <pc:chgData name="Riccardo Berta" userId="c8694f89-bba4-4576-b0a8-456619ca5a8c" providerId="ADAL" clId="{F7C1779A-D097-E144-865D-F7B15BA35E77}" dt="2022-10-07T05:42:40.662" v="268" actId="20577"/>
        <pc:sldMkLst>
          <pc:docMk/>
          <pc:sldMk cId="3967202540" sldId="271"/>
        </pc:sldMkLst>
        <pc:spChg chg="mod">
          <ac:chgData name="Riccardo Berta" userId="c8694f89-bba4-4576-b0a8-456619ca5a8c" providerId="ADAL" clId="{F7C1779A-D097-E144-865D-F7B15BA35E77}" dt="2022-10-07T05:42:40.662" v="268" actId="20577"/>
          <ac:spMkLst>
            <pc:docMk/>
            <pc:sldMk cId="396720254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1:23.294" v="293" actId="20577"/>
        <pc:sldMkLst>
          <pc:docMk/>
          <pc:sldMk cId="284781631" sldId="275"/>
        </pc:sldMkLst>
        <pc:spChg chg="mod">
          <ac:chgData name="Riccardo Berta" userId="c8694f89-bba4-4576-b0a8-456619ca5a8c" providerId="ADAL" clId="{F7C1779A-D097-E144-865D-F7B15BA35E77}" dt="2022-10-07T08:01:23.294" v="293" actId="20577"/>
          <ac:spMkLst>
            <pc:docMk/>
            <pc:sldMk cId="284781631" sldId="27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7C1779A-D097-E144-865D-F7B15BA35E77}" dt="2022-10-07T08:06:36.007" v="298" actId="20577"/>
        <pc:sldMkLst>
          <pc:docMk/>
          <pc:sldMk cId="4125292156" sldId="276"/>
        </pc:sldMkLst>
        <pc:spChg chg="mod">
          <ac:chgData name="Riccardo Berta" userId="c8694f89-bba4-4576-b0a8-456619ca5a8c" providerId="ADAL" clId="{F7C1779A-D097-E144-865D-F7B15BA35E77}" dt="2022-10-07T08:06:36.007" v="298" actId="20577"/>
          <ac:spMkLst>
            <pc:docMk/>
            <pc:sldMk cId="4125292156" sldId="276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7C1779A-D097-E144-865D-F7B15BA35E77}" dt="2022-10-07T05:46:41.551" v="291" actId="20577"/>
        <pc:sldMkLst>
          <pc:docMk/>
          <pc:sldMk cId="2276488042" sldId="278"/>
        </pc:sldMkLst>
        <pc:spChg chg="mod">
          <ac:chgData name="Riccardo Berta" userId="c8694f89-bba4-4576-b0a8-456619ca5a8c" providerId="ADAL" clId="{F7C1779A-D097-E144-865D-F7B15BA35E77}" dt="2022-10-07T05:46:41.551" v="291" actId="20577"/>
          <ac:spMkLst>
            <pc:docMk/>
            <pc:sldMk cId="2276488042" sldId="278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F7C1779A-D097-E144-865D-F7B15BA35E77}" dt="2022-10-07T05:46:29.529" v="290" actId="1076"/>
          <ac:picMkLst>
            <pc:docMk/>
            <pc:sldMk cId="2276488042" sldId="278"/>
            <ac:picMk id="7" creationId="{12A38CB3-9C82-D386-6AEC-F799DFDA4DBA}"/>
          </ac:picMkLst>
        </pc:picChg>
      </pc:sldChg>
      <pc:sldChg chg="addSp delSp modSp add mod">
        <pc:chgData name="Riccardo Berta" userId="c8694f89-bba4-4576-b0a8-456619ca5a8c" providerId="ADAL" clId="{F7C1779A-D097-E144-865D-F7B15BA35E77}" dt="2022-10-07T08:02:32.467" v="296" actId="20577"/>
        <pc:sldMkLst>
          <pc:docMk/>
          <pc:sldMk cId="740726060" sldId="279"/>
        </pc:sldMkLst>
        <pc:spChg chg="mod">
          <ac:chgData name="Riccardo Berta" userId="c8694f89-bba4-4576-b0a8-456619ca5a8c" providerId="ADAL" clId="{F7C1779A-D097-E144-865D-F7B15BA35E77}" dt="2022-10-03T15:24:09.998" v="5"/>
          <ac:spMkLst>
            <pc:docMk/>
            <pc:sldMk cId="740726060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F7C1779A-D097-E144-865D-F7B15BA35E77}" dt="2022-10-07T08:02:32.467" v="296" actId="20577"/>
          <ac:spMkLst>
            <pc:docMk/>
            <pc:sldMk cId="740726060" sldId="279"/>
            <ac:spMk id="84" creationId="{00000000-0000-0000-0000-000000000000}"/>
          </ac:spMkLst>
        </pc:spChg>
        <pc:picChg chg="del">
          <ac:chgData name="Riccardo Berta" userId="c8694f89-bba4-4576-b0a8-456619ca5a8c" providerId="ADAL" clId="{F7C1779A-D097-E144-865D-F7B15BA35E77}" dt="2022-10-03T15:24:23.355" v="8" actId="478"/>
          <ac:picMkLst>
            <pc:docMk/>
            <pc:sldMk cId="740726060" sldId="279"/>
            <ac:picMk id="3" creationId="{91558600-4F34-AAE0-C5C1-5455A6675F2D}"/>
          </ac:picMkLst>
        </pc:picChg>
        <pc:picChg chg="add del mod">
          <ac:chgData name="Riccardo Berta" userId="c8694f89-bba4-4576-b0a8-456619ca5a8c" providerId="ADAL" clId="{F7C1779A-D097-E144-865D-F7B15BA35E77}" dt="2022-10-04T12:59:38.932" v="154" actId="478"/>
          <ac:picMkLst>
            <pc:docMk/>
            <pc:sldMk cId="740726060" sldId="279"/>
            <ac:picMk id="4" creationId="{566104AB-DC43-CB57-DFE0-9ECDDE16CA8E}"/>
          </ac:picMkLst>
        </pc:picChg>
        <pc:picChg chg="del">
          <ac:chgData name="Riccardo Berta" userId="c8694f89-bba4-4576-b0a8-456619ca5a8c" providerId="ADAL" clId="{F7C1779A-D097-E144-865D-F7B15BA35E77}" dt="2022-10-03T15:24:23.884" v="9" actId="478"/>
          <ac:picMkLst>
            <pc:docMk/>
            <pc:sldMk cId="740726060" sldId="279"/>
            <ac:picMk id="5" creationId="{407D5C2D-28DB-CD46-3E85-720E47978D9C}"/>
          </ac:picMkLst>
        </pc:picChg>
        <pc:picChg chg="del">
          <ac:chgData name="Riccardo Berta" userId="c8694f89-bba4-4576-b0a8-456619ca5a8c" providerId="ADAL" clId="{F7C1779A-D097-E144-865D-F7B15BA35E77}" dt="2022-10-03T15:24:24.887" v="11" actId="478"/>
          <ac:picMkLst>
            <pc:docMk/>
            <pc:sldMk cId="740726060" sldId="279"/>
            <ac:picMk id="7" creationId="{ACF94295-C2EC-E102-9003-BEFEAAAF1EBA}"/>
          </ac:picMkLst>
        </pc:picChg>
        <pc:picChg chg="add mod">
          <ac:chgData name="Riccardo Berta" userId="c8694f89-bba4-4576-b0a8-456619ca5a8c" providerId="ADAL" clId="{F7C1779A-D097-E144-865D-F7B15BA35E77}" dt="2022-10-04T13:00:34.021" v="170" actId="1076"/>
          <ac:picMkLst>
            <pc:docMk/>
            <pc:sldMk cId="740726060" sldId="279"/>
            <ac:picMk id="8" creationId="{2BF8A3B6-F6AA-646F-7C97-7A9AD7F56B61}"/>
          </ac:picMkLst>
        </pc:picChg>
        <pc:picChg chg="del">
          <ac:chgData name="Riccardo Berta" userId="c8694f89-bba4-4576-b0a8-456619ca5a8c" providerId="ADAL" clId="{F7C1779A-D097-E144-865D-F7B15BA35E77}" dt="2022-10-03T15:24:24.401" v="10" actId="478"/>
          <ac:picMkLst>
            <pc:docMk/>
            <pc:sldMk cId="740726060" sldId="279"/>
            <ac:picMk id="9" creationId="{D8A00832-9C5A-FE62-D0C2-8E60D0C159F7}"/>
          </ac:picMkLst>
        </pc:picChg>
      </pc:sldChg>
      <pc:sldChg chg="new del">
        <pc:chgData name="Riccardo Berta" userId="c8694f89-bba4-4576-b0a8-456619ca5a8c" providerId="ADAL" clId="{F7C1779A-D097-E144-865D-F7B15BA35E77}" dt="2022-10-03T15:23:53.530" v="1" actId="2696"/>
        <pc:sldMkLst>
          <pc:docMk/>
          <pc:sldMk cId="2293912189" sldId="279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76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91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4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397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46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20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69CB97-A696-A944-8249-9D3E99A28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81" y="91622"/>
            <a:ext cx="1536869" cy="6436767"/>
          </a:xfrm>
          <a:prstGeom prst="rect">
            <a:avLst/>
          </a:prstGeom>
        </p:spPr>
      </p:pic>
      <p:pic>
        <p:nvPicPr>
          <p:cNvPr id="1030" name="Picture 6" descr="refer to caption">
            <a:extLst>
              <a:ext uri="{FF2B5EF4-FFF2-40B4-BE49-F238E27FC236}">
                <a16:creationId xmlns:a16="http://schemas.microsoft.com/office/drawing/2014/main" id="{F15295A9-6004-8B46-1C45-BC32F6DEC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43733"/>
            <a:ext cx="6965300" cy="515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 are built from </a:t>
            </a:r>
            <a:r>
              <a:rPr lang="en-GB" b="1" dirty="0"/>
              <a:t>Silicon </a:t>
            </a:r>
            <a:r>
              <a:rPr lang="en-GB" dirty="0"/>
              <a:t>(Si)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four electrons in its valence and forms bonds with four  adjacent </a:t>
            </a:r>
            <a:br>
              <a:rPr lang="en-GB" dirty="0"/>
            </a:br>
            <a:r>
              <a:rPr lang="en-GB" dirty="0"/>
              <a:t>atoms, resulting in a crystalline lattice</a:t>
            </a:r>
          </a:p>
          <a:p>
            <a:pPr lvl="0"/>
            <a:r>
              <a:rPr lang="en-GB" dirty="0"/>
              <a:t>A </a:t>
            </a:r>
            <a:r>
              <a:rPr lang="en-GB" b="1" dirty="0"/>
              <a:t>poor conductor: </a:t>
            </a:r>
            <a:r>
              <a:rPr lang="en-GB" dirty="0"/>
              <a:t>all the electrons are tied up in covalent bonds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Becomes a </a:t>
            </a:r>
            <a:r>
              <a:rPr lang="en-GB" b="1" dirty="0"/>
              <a:t>better conductor</a:t>
            </a:r>
            <a:r>
              <a:rPr lang="en-GB" dirty="0"/>
              <a:t> if small amounts of impurities (</a:t>
            </a:r>
            <a:r>
              <a:rPr lang="en-GB" b="1" dirty="0"/>
              <a:t>dopant</a:t>
            </a:r>
            <a:r>
              <a:rPr lang="en-GB" dirty="0"/>
              <a:t>) are added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dopant like </a:t>
            </a:r>
            <a:r>
              <a:rPr lang="en-GB" b="1" dirty="0"/>
              <a:t>arsenic</a:t>
            </a:r>
            <a:r>
              <a:rPr lang="en-GB" dirty="0"/>
              <a:t> (As) has an extra electron that is not involved in the bonds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that electron can move carrying a negative charge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n-type dopant</a:t>
            </a:r>
          </a:p>
          <a:p>
            <a:r>
              <a:rPr lang="en-GB" dirty="0"/>
              <a:t>A dopant like </a:t>
            </a:r>
            <a:r>
              <a:rPr lang="en-GB" b="1" dirty="0"/>
              <a:t>boron</a:t>
            </a:r>
            <a:r>
              <a:rPr lang="en-GB" dirty="0"/>
              <a:t> (B) miss an electron (</a:t>
            </a:r>
            <a:r>
              <a:rPr lang="en-GB" b="1" dirty="0"/>
              <a:t>hole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electron from a neighbour atom can move to fill the missing bond, </a:t>
            </a:r>
            <a:br>
              <a:rPr lang="en-GB" dirty="0"/>
            </a:br>
            <a:r>
              <a:rPr lang="en-GB" dirty="0"/>
              <a:t>and leaving a hole: it seems the hole can migrate around the lattice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hole is a lack of negative charge, so it acts like a positively charged </a:t>
            </a:r>
            <a:br>
              <a:rPr lang="en-GB" dirty="0"/>
            </a:br>
            <a:r>
              <a:rPr lang="en-GB" dirty="0"/>
              <a:t>particle: </a:t>
            </a:r>
            <a:r>
              <a:rPr lang="en-GB" b="1" dirty="0"/>
              <a:t>p-type dopant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b="1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Because the conductivity of silicon changes over many orders of magnitude depending on the concentration of dopants, silicon is called a </a:t>
            </a:r>
            <a:r>
              <a:rPr lang="en-GB" b="1" dirty="0"/>
              <a:t>semiconductor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antenna&#10;&#10;Descrizione generata automaticamente">
            <a:extLst>
              <a:ext uri="{FF2B5EF4-FFF2-40B4-BE49-F238E27FC236}">
                <a16:creationId xmlns:a16="http://schemas.microsoft.com/office/drawing/2014/main" id="{B54A0B53-62BF-ABC4-A9BE-E824FF7BA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0"/>
          <a:stretch/>
        </p:blipFill>
        <p:spPr>
          <a:xfrm>
            <a:off x="7249604" y="1053406"/>
            <a:ext cx="1448685" cy="1364755"/>
          </a:xfrm>
          <a:prstGeom prst="rect">
            <a:avLst/>
          </a:prstGeom>
        </p:spPr>
      </p:pic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030C8DD-660D-0F32-0DB8-112D37EC8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667" y="3231380"/>
            <a:ext cx="1282990" cy="1245531"/>
          </a:xfrm>
          <a:prstGeom prst="rect">
            <a:avLst/>
          </a:prstGeom>
        </p:spPr>
      </p:pic>
      <p:pic>
        <p:nvPicPr>
          <p:cNvPr id="10" name="Immagine 9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089A3290-8F60-08A3-7DBA-F18499942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182" y="4515968"/>
            <a:ext cx="1092107" cy="11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>
            <a:extLst>
              <a:ext uri="{FF2B5EF4-FFF2-40B4-BE49-F238E27FC236}">
                <a16:creationId xmlns:a16="http://schemas.microsoft.com/office/drawing/2014/main" id="{5781395B-E076-D893-3CF4-3C2252E5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05" y="2377514"/>
            <a:ext cx="3004987" cy="21072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junction between p-type and n-type silicon is called a </a:t>
            </a:r>
            <a:r>
              <a:rPr lang="en-GB" b="1" dirty="0"/>
              <a:t>diode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p-type region is called the </a:t>
            </a:r>
            <a:r>
              <a:rPr lang="en-GB" b="1" dirty="0"/>
              <a:t>anode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n-type region is called the </a:t>
            </a:r>
            <a:r>
              <a:rPr lang="en-GB" b="1" dirty="0"/>
              <a:t>cathode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At this junction we get a </a:t>
            </a:r>
            <a:r>
              <a:rPr lang="en-GB" b="1" dirty="0"/>
              <a:t>depletion region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free electrons in the n-type side near the junction begin</a:t>
            </a:r>
            <a:br>
              <a:rPr lang="en-GB" dirty="0"/>
            </a:br>
            <a:r>
              <a:rPr lang="en-GB" dirty="0"/>
              <a:t>to diffuse across the junction and fall into holes near the</a:t>
            </a:r>
            <a:br>
              <a:rPr lang="en-GB" dirty="0"/>
            </a:br>
            <a:r>
              <a:rPr lang="en-GB" dirty="0"/>
              <a:t>junction in the p-type side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migration form a barrier potential and prevents </a:t>
            </a:r>
            <a:br>
              <a:rPr lang="en-GB" dirty="0"/>
            </a:br>
            <a:r>
              <a:rPr lang="en-GB" dirty="0"/>
              <a:t>more electrons from moving across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We can apply a voltage: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voltage on the anode rises above the voltage </a:t>
            </a:r>
            <a:br>
              <a:rPr lang="en-GB" dirty="0"/>
            </a:br>
            <a:r>
              <a:rPr lang="en-GB" dirty="0"/>
              <a:t>on the cathode, the diode is </a:t>
            </a:r>
            <a:r>
              <a:rPr lang="en-GB" b="1" dirty="0"/>
              <a:t>forward biased</a:t>
            </a:r>
            <a:r>
              <a:rPr lang="en-GB" dirty="0"/>
              <a:t>, and </a:t>
            </a:r>
            <a:br>
              <a:rPr lang="en-GB" dirty="0"/>
            </a:br>
            <a:r>
              <a:rPr lang="en-GB" dirty="0"/>
              <a:t>current 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anode voltage is lower than the voltage on the </a:t>
            </a:r>
            <a:br>
              <a:rPr lang="en-GB" dirty="0"/>
            </a:br>
            <a:r>
              <a:rPr lang="en-GB" dirty="0"/>
              <a:t>cathode, the diode is </a:t>
            </a:r>
            <a:r>
              <a:rPr lang="en-GB" b="1" dirty="0"/>
              <a:t>reverse biased</a:t>
            </a:r>
            <a:r>
              <a:rPr lang="en-GB" dirty="0"/>
              <a:t>, and no current </a:t>
            </a:r>
            <a:br>
              <a:rPr lang="en-GB" dirty="0"/>
            </a:br>
            <a:r>
              <a:rPr lang="en-GB" dirty="0"/>
              <a:t>flows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BE5AEAF-8973-3160-83A5-F689209A1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7"/>
          <a:stretch/>
        </p:blipFill>
        <p:spPr>
          <a:xfrm>
            <a:off x="7262914" y="1212537"/>
            <a:ext cx="1569386" cy="117183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46F83B2-9CA2-D30F-6C23-4082F639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odo - Wikipedia">
            <a:extLst>
              <a:ext uri="{FF2B5EF4-FFF2-40B4-BE49-F238E27FC236}">
                <a16:creationId xmlns:a16="http://schemas.microsoft.com/office/drawing/2014/main" id="{0F863C75-F700-DAC0-1E87-BAEEDA38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97" y="4653589"/>
            <a:ext cx="2521725" cy="15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53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56E386EC-877D-7177-36A1-B12C644528B3}"/>
              </a:ext>
            </a:extLst>
          </p:cNvPr>
          <p:cNvGrpSpPr/>
          <p:nvPr/>
        </p:nvGrpSpPr>
        <p:grpSpPr>
          <a:xfrm>
            <a:off x="4795024" y="3579547"/>
            <a:ext cx="4342006" cy="2309371"/>
            <a:chOff x="4416220" y="3977098"/>
            <a:chExt cx="4565030" cy="251471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13CC377-9230-823D-429A-E45BA997A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6220" y="3977098"/>
              <a:ext cx="4565030" cy="208857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95C512CB-77C0-4879-CB35-8909EF599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7618" y="6065674"/>
              <a:ext cx="3290539" cy="310428"/>
            </a:xfrm>
            <a:prstGeom prst="rect">
              <a:avLst/>
            </a:prstGeom>
          </p:spPr>
        </p:pic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60AB36BF-FA8A-2755-A913-6C090B36897D}"/>
                </a:ext>
              </a:extLst>
            </p:cNvPr>
            <p:cNvSpPr/>
            <p:nvPr/>
          </p:nvSpPr>
          <p:spPr>
            <a:xfrm>
              <a:off x="4945564" y="6143733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AB0BC832-7E16-95F9-A3B1-65332BA8C355}"/>
                </a:ext>
              </a:extLst>
            </p:cNvPr>
            <p:cNvSpPr/>
            <p:nvPr/>
          </p:nvSpPr>
          <p:spPr>
            <a:xfrm>
              <a:off x="7371979" y="6130186"/>
              <a:ext cx="524107" cy="348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69738" cy="5422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MOS is a sandwich of several layers of conducting and insulating materials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is built on thin, flat </a:t>
            </a:r>
            <a:r>
              <a:rPr lang="en-GB" b="1" dirty="0"/>
              <a:t>wafers</a:t>
            </a:r>
            <a:r>
              <a:rPr lang="en-GB" dirty="0"/>
              <a:t> of silicon of about 30cm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a fraction of a micron in length, so it is inexpensive</a:t>
            </a:r>
            <a:br>
              <a:rPr lang="en-GB" dirty="0"/>
            </a:br>
            <a:r>
              <a:rPr lang="en-GB" dirty="0"/>
              <a:t>to manufacture billions of transistors at a time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then, the wafer is cut into rectangles called </a:t>
            </a:r>
            <a:r>
              <a:rPr lang="en-GB" b="1" dirty="0"/>
              <a:t>chips</a:t>
            </a:r>
            <a:r>
              <a:rPr lang="en-GB" dirty="0"/>
              <a:t> that contain </a:t>
            </a:r>
            <a:br>
              <a:rPr lang="en-GB" dirty="0"/>
            </a:br>
            <a:r>
              <a:rPr lang="en-GB" dirty="0"/>
              <a:t>thousands, millions, or even billions of transistors </a:t>
            </a:r>
          </a:p>
          <a:p>
            <a:pPr lvl="0"/>
            <a:r>
              <a:rPr lang="en-GB" dirty="0"/>
              <a:t>The sandwich consists of a conducting layer (gate) on top of an insulating layer of silicon dioxide (SiO</a:t>
            </a:r>
            <a:r>
              <a:rPr lang="en-GB" baseline="-25000" dirty="0"/>
              <a:t>2</a:t>
            </a:r>
            <a:r>
              <a:rPr lang="en-GB" dirty="0"/>
              <a:t>) on top of the silicon substrate</a:t>
            </a:r>
          </a:p>
          <a:p>
            <a:pPr lvl="0"/>
            <a:endParaRPr lang="en-GB" sz="1200" dirty="0"/>
          </a:p>
          <a:p>
            <a:pPr lvl="0"/>
            <a:r>
              <a:rPr lang="en-GB" dirty="0"/>
              <a:t>There are two flavours of MOS: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nMOS</a:t>
            </a:r>
            <a:r>
              <a:rPr lang="en-GB" dirty="0"/>
              <a:t> has regions of n-type dopants </a:t>
            </a:r>
            <a:br>
              <a:rPr lang="en-GB" dirty="0"/>
            </a:br>
            <a:r>
              <a:rPr lang="en-GB" dirty="0"/>
              <a:t>adjacent to the gate called </a:t>
            </a:r>
            <a:r>
              <a:rPr lang="en-GB" b="1" dirty="0"/>
              <a:t>source</a:t>
            </a:r>
            <a:r>
              <a:rPr lang="en-GB" dirty="0"/>
              <a:t> and </a:t>
            </a:r>
            <a:br>
              <a:rPr lang="en-GB" dirty="0"/>
            </a:br>
            <a:r>
              <a:rPr lang="en-GB" b="1" dirty="0"/>
              <a:t>drain</a:t>
            </a:r>
            <a:r>
              <a:rPr lang="en-GB" dirty="0"/>
              <a:t> and are built on a p-type substrate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pMOS</a:t>
            </a:r>
            <a:r>
              <a:rPr lang="en-GB" dirty="0"/>
              <a:t>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12" name="Immagine 11" descr="Immagine che contiene testo, persona, interni, preparato&#10;&#10;Descrizione generata automaticamente">
            <a:extLst>
              <a:ext uri="{FF2B5EF4-FFF2-40B4-BE49-F238E27FC236}">
                <a16:creationId xmlns:a16="http://schemas.microsoft.com/office/drawing/2014/main" id="{89C89BBA-573D-7754-3909-11E1CAEB5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576"/>
          <a:stretch/>
        </p:blipFill>
        <p:spPr>
          <a:xfrm>
            <a:off x="7352835" y="1422855"/>
            <a:ext cx="1331825" cy="15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nMOS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GND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0V, the diodes between source/drain </a:t>
            </a:r>
            <a:br>
              <a:rPr lang="en-GB" dirty="0"/>
            </a:br>
            <a:r>
              <a:rPr lang="en-GB" dirty="0"/>
              <a:t>and substrate are reverse biased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there is no path for current to flow between source and </a:t>
            </a:r>
            <a:br>
              <a:rPr lang="en-GB" dirty="0"/>
            </a:br>
            <a:r>
              <a:rPr lang="en-GB" dirty="0"/>
              <a:t>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transistor is </a:t>
            </a:r>
            <a:r>
              <a:rPr lang="en-GB" b="1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3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raised to VDD, it establishes an electric </a:t>
            </a:r>
            <a:br>
              <a:rPr lang="en-GB" dirty="0"/>
            </a:br>
            <a:r>
              <a:rPr lang="en-GB" dirty="0"/>
              <a:t>field that attracts positive charge on the top and negative </a:t>
            </a:r>
            <a:br>
              <a:rPr lang="en-GB" dirty="0"/>
            </a:br>
            <a:r>
              <a:rPr lang="en-GB" dirty="0"/>
              <a:t>charge to the bottom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the voltage is sufficiently large (</a:t>
            </a:r>
            <a:r>
              <a:rPr lang="en-GB" b="1" dirty="0"/>
              <a:t>threshold voltage</a:t>
            </a:r>
            <a:r>
              <a:rPr lang="en-GB" dirty="0"/>
              <a:t>), that </a:t>
            </a:r>
            <a:br>
              <a:rPr lang="en-GB" dirty="0"/>
            </a:br>
            <a:r>
              <a:rPr lang="en-GB" dirty="0"/>
              <a:t>region inverts from p-type to n-type (</a:t>
            </a:r>
            <a:r>
              <a:rPr lang="en-GB" b="1" dirty="0"/>
              <a:t>channel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now the transistor has a continuous path from the source </a:t>
            </a:r>
            <a:br>
              <a:rPr lang="en-GB" dirty="0"/>
            </a:br>
            <a:r>
              <a:rPr lang="en-GB" dirty="0"/>
              <a:t>through the channel to the drain, so electrons can 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dirty="0"/>
              <a:t>the transistor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ON</a:t>
            </a:r>
            <a:endParaRPr lang="en-GB" b="1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E1F4E6-F855-70E1-10A8-5F65CFCD3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7" t="7175" r="2001"/>
          <a:stretch/>
        </p:blipFill>
        <p:spPr>
          <a:xfrm>
            <a:off x="6632557" y="1912766"/>
            <a:ext cx="2199743" cy="15162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9203F73-41CE-277C-740E-382C8B1CF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140" y="4129229"/>
            <a:ext cx="2248160" cy="16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pMOS and 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pMOS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V</a:t>
            </a:r>
            <a:r>
              <a:rPr lang="en-GB" baseline="-25000" dirty="0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pMOS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need a p-type substrate, and pMOS need an n-type substrate,  to build both flavours of transistors on the same chip, manufacturing processes start with a p-type wafer, then implant n-type regions (</a:t>
            </a:r>
            <a:r>
              <a:rPr lang="en-GB" b="1" dirty="0"/>
              <a:t>well</a:t>
            </a:r>
            <a:r>
              <a:rPr lang="en-GB" dirty="0"/>
              <a:t>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CMOS processes are used to build the vast majority of all transistors fabricated today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E81A24-24E0-381F-4B9C-17E166023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33" y="4572632"/>
            <a:ext cx="4594303" cy="19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F37BF38-97ED-88BF-2CDC-45A597480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2" y="2496669"/>
            <a:ext cx="5160422" cy="27925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8E88AF-0D07-6B1F-AA43-18ACC7B2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700" y="152401"/>
            <a:ext cx="2220025" cy="65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NOT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A=0, N1 is OFF and P1 is ON, hence Y is connected to VDD but not to</a:t>
            </a:r>
            <a:br>
              <a:rPr lang="en-GB" dirty="0"/>
            </a:br>
            <a:r>
              <a:rPr lang="en-GB" dirty="0"/>
              <a:t> GND and it is pulled up to a logic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if A=1, N1 is ON and P1 is OFF, and Y is pulled down to a logic 0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NAND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N1 and N2 are connected in series; both transistors must </a:t>
            </a:r>
            <a:br>
              <a:rPr lang="en-GB" dirty="0"/>
            </a:br>
            <a:r>
              <a:rPr lang="en-GB" dirty="0"/>
              <a:t>be ON to pull the output down to GND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P1 and P2 are in parallel; only one transistor must be ON to </a:t>
            </a:r>
            <a:br>
              <a:rPr lang="en-GB" dirty="0"/>
            </a:br>
            <a:r>
              <a:rPr lang="en-GB" dirty="0"/>
              <a:t>pull the output up to V</a:t>
            </a:r>
            <a:r>
              <a:rPr lang="en-GB" baseline="-25000" dirty="0"/>
              <a:t>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NOR gate: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nMOS transistors should be in parallel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pMOS transistors must be in series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General form of </a:t>
            </a:r>
            <a:r>
              <a:rPr lang="en-GB" b="1" dirty="0"/>
              <a:t>inverting logic </a:t>
            </a:r>
            <a:r>
              <a:rPr lang="en-GB" dirty="0"/>
              <a:t>(NOT, NAND, NOR):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parallel: ON if either transistor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transistors are in series: ON only if all transistors are 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58600-4F34-AAE0-C5C1-5455A667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0" y="289372"/>
            <a:ext cx="1485900" cy="2030731"/>
          </a:xfrm>
          <a:prstGeom prst="rect">
            <a:avLst/>
          </a:prstGeom>
        </p:spPr>
      </p:pic>
      <p:pic>
        <p:nvPicPr>
          <p:cNvPr id="5" name="Immagine 4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407D5C2D-28DB-CD46-3E85-720E47978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077" y="2392694"/>
            <a:ext cx="2030216" cy="145015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F94295-C2EC-E102-9003-BEFEAAAF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541" y="4684320"/>
            <a:ext cx="1931481" cy="18416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8A00832-9C5A-FE62-D0C2-8E60D0C15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752" y="3777243"/>
            <a:ext cx="1656147" cy="14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Transmission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82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r>
              <a:rPr lang="en-GB" dirty="0"/>
              <a:t>It can be convenient to use an </a:t>
            </a:r>
            <a:r>
              <a:rPr lang="en-GB" b="1" dirty="0"/>
              <a:t>ideal switch </a:t>
            </a:r>
            <a:br>
              <a:rPr lang="en-GB" b="1" dirty="0"/>
            </a:br>
            <a:r>
              <a:rPr lang="en-GB" dirty="0"/>
              <a:t>that can pass both 0 and 1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parallel combination of the two passes both values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EN=0 and </a:t>
            </a:r>
            <a:r>
              <a:rPr lang="en-GB" u="sng" dirty="0"/>
              <a:t>EN</a:t>
            </a:r>
            <a:r>
              <a:rPr lang="en-GB" dirty="0"/>
              <a:t>=1, both transistors are OFF, the transmission gate is </a:t>
            </a:r>
            <a:br>
              <a:rPr lang="en-GB" dirty="0"/>
            </a:br>
            <a:r>
              <a:rPr lang="en-GB" dirty="0"/>
              <a:t>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and B are not connected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EN=1 and </a:t>
            </a:r>
            <a:r>
              <a:rPr lang="en-GB" u="sng" dirty="0"/>
              <a:t>EN</a:t>
            </a:r>
            <a:r>
              <a:rPr lang="en-GB" dirty="0"/>
              <a:t>=0, the transmission gate is 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logic value can flow between A and B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F8A3B6-F6AA-646F-7C97-7A9AD7F5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2" y="2482004"/>
            <a:ext cx="889000" cy="13028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875FEA2-25DD-D2FB-D799-5921F68A3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942" y="332037"/>
            <a:ext cx="2450308" cy="372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2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363254"/>
            <a:ext cx="8339241" cy="4705853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r>
              <a:rPr lang="en-GB" dirty="0"/>
              <a:t>Logic Level and Noise Margins </a:t>
            </a:r>
          </a:p>
          <a:p>
            <a:r>
              <a:rPr lang="en-GB" dirty="0"/>
              <a:t>Calculate Noise Margins </a:t>
            </a:r>
          </a:p>
          <a:p>
            <a:r>
              <a:rPr lang="en-GB" dirty="0"/>
              <a:t>DC Transfer Characteristics</a:t>
            </a:r>
          </a:p>
          <a:p>
            <a:r>
              <a:rPr lang="en-GB" dirty="0"/>
              <a:t>The Static Discipline</a:t>
            </a:r>
          </a:p>
          <a:p>
            <a:r>
              <a:rPr lang="en-GB" dirty="0"/>
              <a:t>Logic families </a:t>
            </a:r>
          </a:p>
          <a:p>
            <a:r>
              <a:rPr lang="en-GB" dirty="0"/>
              <a:t>Transistor</a:t>
            </a:r>
          </a:p>
          <a:p>
            <a:r>
              <a:rPr lang="en-GB" dirty="0"/>
              <a:t>Moore Law</a:t>
            </a:r>
          </a:p>
          <a:p>
            <a:r>
              <a:rPr lang="en-GB" dirty="0"/>
              <a:t>Semiconductors</a:t>
            </a:r>
          </a:p>
          <a:p>
            <a:r>
              <a:rPr lang="en-GB" dirty="0"/>
              <a:t>Diode</a:t>
            </a:r>
          </a:p>
          <a:p>
            <a:r>
              <a:rPr lang="en-GB" dirty="0"/>
              <a:t>MOS Transistors</a:t>
            </a:r>
          </a:p>
          <a:p>
            <a:r>
              <a:rPr lang="en-GB" dirty="0"/>
              <a:t>nMOS, pMOS and CMOS</a:t>
            </a:r>
          </a:p>
          <a:p>
            <a:r>
              <a:rPr lang="en-GB" dirty="0"/>
              <a:t>Switch models of MOS</a:t>
            </a:r>
          </a:p>
          <a:p>
            <a:r>
              <a:rPr lang="en-GB" dirty="0"/>
              <a:t>CMOS gates</a:t>
            </a:r>
          </a:p>
          <a:p>
            <a:r>
              <a:rPr lang="en-GB" dirty="0"/>
              <a:t>Transmission Gates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4F1A503-7FFE-557A-BCB0-DC1D9F0C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988" y="2587897"/>
            <a:ext cx="2003517" cy="18975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622F76-3F69-85DA-DB04-2F9FA718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497" y="2587897"/>
            <a:ext cx="2003518" cy="1926459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66955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Ex4.1: </a:t>
            </a:r>
            <a:r>
              <a:rPr lang="en-GB" b="1" dirty="0"/>
              <a:t>Is it possible to assign logic levels so that a device with the transfer characteristics shown in figures would serve as an inverter? If so, what are the input and output low and high levels (V</a:t>
            </a:r>
            <a:r>
              <a:rPr lang="en-GB" sz="1800" b="1" baseline="-25000" dirty="0"/>
              <a:t>IL</a:t>
            </a:r>
            <a:r>
              <a:rPr lang="en-GB" b="1" dirty="0"/>
              <a:t>, V</a:t>
            </a:r>
            <a:r>
              <a:rPr lang="en-GB" b="1" baseline="-25000" dirty="0"/>
              <a:t>OL</a:t>
            </a:r>
            <a:r>
              <a:rPr lang="en-GB" b="1" dirty="0"/>
              <a:t>, V</a:t>
            </a:r>
            <a:r>
              <a:rPr lang="en-GB" b="1" baseline="-25000" dirty="0"/>
              <a:t>IH</a:t>
            </a:r>
            <a:r>
              <a:rPr lang="en-GB" b="1" dirty="0"/>
              <a:t>, and V</a:t>
            </a:r>
            <a:r>
              <a:rPr lang="en-GB" b="1" baseline="-25000" dirty="0"/>
              <a:t>OH</a:t>
            </a:r>
            <a:r>
              <a:rPr lang="en-GB" b="1" dirty="0"/>
              <a:t>) and noise margins (NM</a:t>
            </a:r>
            <a:r>
              <a:rPr lang="en-GB" b="1" baseline="-25000" dirty="0"/>
              <a:t>L</a:t>
            </a:r>
            <a:r>
              <a:rPr lang="en-GB" b="1" dirty="0"/>
              <a:t> and NM</a:t>
            </a:r>
            <a:r>
              <a:rPr lang="en-GB" b="1" baseline="-25000" dirty="0"/>
              <a:t>H</a:t>
            </a:r>
            <a:r>
              <a:rPr lang="en-GB" b="1" dirty="0"/>
              <a:t>)? If not, explain why not.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GB" dirty="0"/>
              <a:t>			  (a) 			(b)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Solution: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(a) </a:t>
            </a:r>
            <a:r>
              <a:rPr lang="it-IT" dirty="0"/>
              <a:t>V</a:t>
            </a:r>
            <a:r>
              <a:rPr lang="it-IT" baseline="-25000" dirty="0"/>
              <a:t>IL</a:t>
            </a:r>
            <a:r>
              <a:rPr lang="it-IT" dirty="0"/>
              <a:t>=2.5V; V</a:t>
            </a:r>
            <a:r>
              <a:rPr lang="it-IT" baseline="-25000" dirty="0"/>
              <a:t>IH</a:t>
            </a:r>
            <a:r>
              <a:rPr lang="it-IT" dirty="0"/>
              <a:t>=3V; V</a:t>
            </a:r>
            <a:r>
              <a:rPr lang="it-IT" baseline="-25000" dirty="0"/>
              <a:t>OL</a:t>
            </a:r>
            <a:r>
              <a:rPr lang="it-IT" dirty="0"/>
              <a:t>=1.5V; V</a:t>
            </a:r>
            <a:r>
              <a:rPr lang="it-IT" baseline="-25000" dirty="0"/>
              <a:t>OH</a:t>
            </a:r>
            <a:r>
              <a:rPr lang="it-IT" dirty="0"/>
              <a:t>=4V; NML=1V; NM</a:t>
            </a:r>
            <a:r>
              <a:rPr lang="it-IT" sz="1600" baseline="-25000" dirty="0"/>
              <a:t>H</a:t>
            </a:r>
            <a:r>
              <a:rPr lang="it-IT" dirty="0"/>
              <a:t>=1V</a:t>
            </a:r>
            <a:endParaRPr lang="en-GB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(b)  No, there is no legal set of logic levels. The slope of the </a:t>
            </a:r>
            <a:br>
              <a:rPr lang="en-GB" dirty="0"/>
            </a:br>
            <a:r>
              <a:rPr lang="en-GB" dirty="0"/>
              <a:t>transfer characteristic never is better than -1, so the system never </a:t>
            </a:r>
            <a:br>
              <a:rPr lang="en-GB" dirty="0"/>
            </a:br>
            <a:r>
              <a:rPr lang="en-GB" dirty="0"/>
              <a:t>has any gain to compensate for noise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8EEA7FB-1231-3E92-0A2A-B35C7512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364" y="4724400"/>
            <a:ext cx="1884639" cy="185530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76DED5E8-91A8-AA69-D761-77F05FB862B7}"/>
              </a:ext>
            </a:extLst>
          </p:cNvPr>
          <p:cNvGrpSpPr/>
          <p:nvPr/>
        </p:nvGrpSpPr>
        <p:grpSpPr>
          <a:xfrm>
            <a:off x="7292679" y="3611585"/>
            <a:ext cx="1521691" cy="1038352"/>
            <a:chOff x="6038662" y="3177037"/>
            <a:chExt cx="2869947" cy="161752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5385D55-52E0-28FB-872F-6F3BA5CA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0714B43E-D89D-E0E1-6A9E-59B7537386AD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84A6FDE6-BE47-9B00-2A25-84FEB3D591F3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88305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2659"/>
            <a:ext cx="8809800" cy="53870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Ex4.2: </a:t>
            </a:r>
            <a:r>
              <a:rPr lang="en-GB" b="1" dirty="0"/>
              <a:t>Sketch a transistor-level circuit for the following CMOS gates: (a) three-input NOR gate; (b) three-input AND gate</a:t>
            </a:r>
          </a:p>
          <a:p>
            <a:pPr lvl="1"/>
            <a:r>
              <a:rPr lang="en-GB" dirty="0"/>
              <a:t>Solution: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</p:txBody>
      </p:sp>
      <p:pic>
        <p:nvPicPr>
          <p:cNvPr id="7" name="Immagine 6" descr="Immagine che contiene testo, antenna&#10;&#10;Descrizione generata automaticamente">
            <a:extLst>
              <a:ext uri="{FF2B5EF4-FFF2-40B4-BE49-F238E27FC236}">
                <a16:creationId xmlns:a16="http://schemas.microsoft.com/office/drawing/2014/main" id="{12A38CB3-9C82-D386-6AEC-F799DFDA4D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70"/>
          <a:stretch/>
        </p:blipFill>
        <p:spPr>
          <a:xfrm>
            <a:off x="1532825" y="2801362"/>
            <a:ext cx="5387963" cy="27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8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96CAF8-1D5B-3639-7E3E-18B1E121FEBB}"/>
              </a:ext>
            </a:extLst>
          </p:cNvPr>
          <p:cNvSpPr txBox="1"/>
          <p:nvPr/>
        </p:nvSpPr>
        <p:spPr>
          <a:xfrm>
            <a:off x="923365" y="2844224"/>
            <a:ext cx="75969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>
                <a:effectLst/>
                <a:latin typeface="Times"/>
              </a:rPr>
              <a:t>There are 10 kinds of people in this world: </a:t>
            </a:r>
            <a:br>
              <a:rPr lang="en-GB" sz="2800" i="1" dirty="0">
                <a:effectLst/>
                <a:latin typeface="Times"/>
              </a:rPr>
            </a:br>
            <a:r>
              <a:rPr lang="en-GB" sz="2800" i="1" dirty="0">
                <a:effectLst/>
                <a:latin typeface="Times"/>
              </a:rPr>
              <a:t>those who can count in</a:t>
            </a:r>
            <a:r>
              <a:rPr lang="en-GB" sz="2800" dirty="0">
                <a:latin typeface="Times"/>
              </a:rPr>
              <a:t> </a:t>
            </a:r>
            <a:r>
              <a:rPr lang="en-GB" sz="2800" i="1" dirty="0">
                <a:effectLst/>
                <a:latin typeface="Times"/>
              </a:rPr>
              <a:t>binary and those who can’t</a:t>
            </a:r>
            <a:endParaRPr lang="en-GB" sz="2800" dirty="0">
              <a:effectLst/>
              <a:latin typeface="Times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760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54584"/>
            <a:ext cx="8818500" cy="4560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voltage on a wire, the position of a gear, or 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let </a:t>
            </a:r>
            <a:r>
              <a:rPr lang="en-GB" b="1" dirty="0"/>
              <a:t>0 volts (V) indicate A=0</a:t>
            </a:r>
            <a:r>
              <a:rPr lang="en-GB" dirty="0"/>
              <a:t> and </a:t>
            </a:r>
            <a:r>
              <a:rPr lang="en-GB" b="1" dirty="0"/>
              <a:t>5V indicate A=1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  <a:r>
              <a:rPr lang="en-GB" dirty="0"/>
              <a:t>, so 4.97V probably can to be interpreted as A=1 as well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GND, </a:t>
            </a:r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OL</a:t>
            </a:r>
            <a:r>
              <a:rPr lang="en-GB" dirty="0"/>
              <a:t>, V</a:t>
            </a:r>
            <a:r>
              <a:rPr lang="en-GB" baseline="-25000" dirty="0"/>
              <a:t>OH</a:t>
            </a:r>
            <a:r>
              <a:rPr lang="en-GB" dirty="0"/>
              <a:t>, V</a:t>
            </a:r>
            <a:r>
              <a:rPr lang="en-GB" baseline="-25000" dirty="0"/>
              <a:t>IL</a:t>
            </a:r>
            <a:r>
              <a:rPr lang="en-GB" dirty="0"/>
              <a:t>, V</a:t>
            </a:r>
            <a:r>
              <a:rPr lang="en-GB" baseline="-25000" dirty="0"/>
              <a:t>IH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5243D-46C5-063B-C42E-CF5F65C8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374" y="3797204"/>
            <a:ext cx="5755333" cy="283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EBFDC75-9161-03F8-118A-F5317416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960" y="1212537"/>
            <a:ext cx="2882900" cy="85090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Calculate Noise Margins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following circuit: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How we can define those values?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30E10F9-5AD6-CE00-77A5-DDAC47246E73}"/>
              </a:ext>
            </a:extLst>
          </p:cNvPr>
          <p:cNvGrpSpPr/>
          <p:nvPr/>
        </p:nvGrpSpPr>
        <p:grpSpPr>
          <a:xfrm>
            <a:off x="6038662" y="3177037"/>
            <a:ext cx="2869947" cy="1617527"/>
            <a:chOff x="6038662" y="3177037"/>
            <a:chExt cx="2869947" cy="1617527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4C696CD1-C869-A0FB-9771-808E539E6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28" t="28151" r="17340" b="1543"/>
            <a:stretch/>
          </p:blipFill>
          <p:spPr>
            <a:xfrm>
              <a:off x="6038662" y="3177037"/>
              <a:ext cx="2694050" cy="1617527"/>
            </a:xfrm>
            <a:prstGeom prst="rect">
              <a:avLst/>
            </a:prstGeom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0885A78-F88D-ADC9-CAAB-D047C57FD7FE}"/>
                </a:ext>
              </a:extLst>
            </p:cNvPr>
            <p:cNvSpPr/>
            <p:nvPr/>
          </p:nvSpPr>
          <p:spPr>
            <a:xfrm>
              <a:off x="8692403" y="3367890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3956AED-72D2-9B8D-7E8F-EDB31695C8C2}"/>
                </a:ext>
              </a:extLst>
            </p:cNvPr>
            <p:cNvSpPr/>
            <p:nvPr/>
          </p:nvSpPr>
          <p:spPr>
            <a:xfrm>
              <a:off x="8692403" y="4233256"/>
              <a:ext cx="216206" cy="294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/>
              <a:t>analog behaviour</a:t>
            </a:r>
            <a:r>
              <a:rPr lang="en-GB" dirty="0"/>
              <a:t> of a gate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DC transfer characteristics </a:t>
            </a:r>
            <a:r>
              <a:rPr lang="en-GB" dirty="0"/>
              <a:t>describe the output voltage as a function of the input voltage when the input is changed slowly enough that the output can keep up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 </a:t>
            </a:r>
            <a:r>
              <a:rPr lang="en-GB" b="1" dirty="0"/>
              <a:t>ideal</a:t>
            </a:r>
            <a:r>
              <a:rPr lang="en-GB" dirty="0"/>
              <a:t> inverter would have an </a:t>
            </a:r>
            <a:r>
              <a:rPr lang="en-GB" b="1" dirty="0"/>
              <a:t>abrupt switching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threshold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V(A) &lt; V</a:t>
            </a:r>
            <a:r>
              <a:rPr lang="en-GB" baseline="-25000" dirty="0"/>
              <a:t>DD</a:t>
            </a:r>
            <a:r>
              <a:rPr lang="en-GB" dirty="0"/>
              <a:t>/2, V(Y) = V</a:t>
            </a:r>
            <a:r>
              <a:rPr lang="en-GB" baseline="-25000" dirty="0"/>
              <a:t>DD</a:t>
            </a:r>
            <a:r>
              <a:rPr lang="en-GB" dirty="0"/>
              <a:t>; for V(A) &gt; V</a:t>
            </a:r>
            <a:r>
              <a:rPr lang="en-GB" baseline="-25000" dirty="0"/>
              <a:t>DD</a:t>
            </a:r>
            <a:r>
              <a:rPr lang="en-GB" dirty="0"/>
              <a:t>/2, V(Y) = 0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IH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/2. V</a:t>
            </a:r>
            <a:r>
              <a:rPr lang="en-GB" baseline="-25000" dirty="0"/>
              <a:t>OH</a:t>
            </a:r>
            <a:r>
              <a:rPr lang="en-GB" dirty="0"/>
              <a:t> = V</a:t>
            </a:r>
            <a:r>
              <a:rPr lang="en-GB" baseline="-25000" dirty="0"/>
              <a:t>DD</a:t>
            </a:r>
            <a:r>
              <a:rPr lang="en-GB" dirty="0"/>
              <a:t> and V</a:t>
            </a:r>
            <a:r>
              <a:rPr lang="en-GB" baseline="-25000" dirty="0"/>
              <a:t>OL</a:t>
            </a:r>
            <a:r>
              <a:rPr lang="en-GB" dirty="0"/>
              <a:t> = 0</a:t>
            </a:r>
          </a:p>
          <a:p>
            <a:r>
              <a:rPr lang="en-GB" dirty="0"/>
              <a:t>A </a:t>
            </a:r>
            <a:r>
              <a:rPr lang="en-GB" b="1" dirty="0"/>
              <a:t>real</a:t>
            </a:r>
            <a:r>
              <a:rPr lang="en-GB" dirty="0"/>
              <a:t> inverter changes more gradually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is 0, the output voltage V(Y) = V</a:t>
            </a:r>
            <a:r>
              <a:rPr lang="en-GB" baseline="-25000" dirty="0"/>
              <a:t>DD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V(A) = V</a:t>
            </a:r>
            <a:r>
              <a:rPr lang="en-GB" baseline="-25000" dirty="0"/>
              <a:t>DD</a:t>
            </a:r>
            <a:r>
              <a:rPr lang="en-GB" dirty="0"/>
              <a:t>, V(Y) = 0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the transition is smooth and may not be cantered at V</a:t>
            </a:r>
            <a:r>
              <a:rPr lang="en-GB" baseline="-25000" dirty="0"/>
              <a:t>DD</a:t>
            </a:r>
            <a:r>
              <a:rPr lang="en-GB" dirty="0"/>
              <a:t>/2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This raises the question of </a:t>
            </a:r>
            <a:r>
              <a:rPr lang="en-GB" b="1" dirty="0"/>
              <a:t>how to define</a:t>
            </a:r>
            <a:r>
              <a:rPr lang="en-GB" dirty="0"/>
              <a:t> the logic levels?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where the slope of the transfer characteristic </a:t>
            </a:r>
            <a:r>
              <a:rPr lang="en-GB" dirty="0" err="1"/>
              <a:t>dV</a:t>
            </a:r>
            <a:r>
              <a:rPr lang="en-GB" dirty="0"/>
              <a:t>(Y)/</a:t>
            </a:r>
            <a:r>
              <a:rPr lang="en-GB" dirty="0" err="1"/>
              <a:t>dV</a:t>
            </a:r>
            <a:r>
              <a:rPr lang="en-GB" dirty="0"/>
              <a:t>(A) </a:t>
            </a:r>
            <a:br>
              <a:rPr lang="en-GB" dirty="0"/>
            </a:br>
            <a:r>
              <a:rPr lang="en-GB" dirty="0"/>
              <a:t>is −1 (</a:t>
            </a:r>
            <a:r>
              <a:rPr lang="en-GB" b="1" dirty="0"/>
              <a:t>unity gain points</a:t>
            </a:r>
            <a:r>
              <a:rPr lang="en-GB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usually maximizes the noise margins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83F5191-F1E6-67DB-0EB9-ABC85A2B1CEE}"/>
              </a:ext>
            </a:extLst>
          </p:cNvPr>
          <p:cNvGrpSpPr/>
          <p:nvPr/>
        </p:nvGrpSpPr>
        <p:grpSpPr>
          <a:xfrm>
            <a:off x="6618083" y="2271823"/>
            <a:ext cx="2400540" cy="2183600"/>
            <a:chOff x="6618083" y="2271823"/>
            <a:chExt cx="2400540" cy="21836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EF6078F-BE79-24CF-9D35-EE2B38C8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083" y="2271823"/>
              <a:ext cx="2356065" cy="21836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05132EB7-31A7-0BE2-14C5-21E2FB995BE2}"/>
                </a:ext>
              </a:extLst>
            </p:cNvPr>
            <p:cNvSpPr/>
            <p:nvPr/>
          </p:nvSpPr>
          <p:spPr>
            <a:xfrm>
              <a:off x="8322446" y="2283353"/>
              <a:ext cx="696177" cy="542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40CC8916-53E6-A769-73EC-BB1C30B3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28" y="4506789"/>
            <a:ext cx="2193468" cy="21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Static Discipline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47980"/>
            <a:ext cx="8818500" cy="4708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static discipline requires that </a:t>
            </a:r>
            <a:r>
              <a:rPr lang="en-GB" b="1" dirty="0"/>
              <a:t>given logically valid inputs, every circuit element will produce logically valid outputs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sacrifice the freedom of using arbitrary analog circuit elements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provides simplicity and robustness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raise the level of abstraction from analog to digital, increasing design productivity by hiding needless detail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The choice of V</a:t>
            </a:r>
            <a:r>
              <a:rPr lang="en-GB" baseline="-25000" dirty="0"/>
              <a:t>DD</a:t>
            </a:r>
            <a:r>
              <a:rPr lang="en-GB" dirty="0"/>
              <a:t> and logic levels is arbitrary, but all gates that communicate </a:t>
            </a:r>
            <a:r>
              <a:rPr lang="en-GB" b="1" dirty="0"/>
              <a:t>must have compatible logic levels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are grouped into </a:t>
            </a:r>
            <a:r>
              <a:rPr lang="en-GB" b="1" dirty="0"/>
              <a:t>logic families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gates in a logic family obey the static discipline when used with other gates </a:t>
            </a:r>
            <a:br>
              <a:rPr lang="en-GB" dirty="0"/>
            </a:br>
            <a:r>
              <a:rPr lang="en-GB" dirty="0"/>
              <a:t>in the same family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logic gates in the same logic family snap together like Legos in that they use consistent power supply voltages and logic levels</a:t>
            </a:r>
          </a:p>
        </p:txBody>
      </p:sp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Four major logic families predominated from the 1970’s through the 1990’s: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Transistor-Transistor Logic (TTL)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Metal-Oxide-Semiconductor Logic (CMOS)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TTL Logic (LVTTL)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Low Voltage CMOS Logic (LVCMOS)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r>
              <a:rPr lang="en-GB" dirty="0"/>
              <a:t>Since then, a </a:t>
            </a:r>
            <a:r>
              <a:rPr lang="en-GB" b="1" dirty="0"/>
              <a:t>proliferation of even lower power supply voltages appeared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7374867-9E7F-D112-0A03-E9E58D68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482165"/>
            <a:ext cx="4260217" cy="1270591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DB530D7-99E4-D0FE-039D-5D8C9C8BF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71" y="3482164"/>
            <a:ext cx="3762268" cy="12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Transistor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823646"/>
            <a:ext cx="8818500" cy="5890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Babbage’s Analytical Engine was built from </a:t>
            </a:r>
            <a:r>
              <a:rPr lang="en-GB" b="1" dirty="0"/>
              <a:t>gears</a:t>
            </a:r>
          </a:p>
          <a:p>
            <a:pPr lvl="0"/>
            <a:r>
              <a:rPr lang="en-GB" dirty="0"/>
              <a:t>Early electrical computers used </a:t>
            </a:r>
            <a:r>
              <a:rPr lang="en-GB" b="1" dirty="0"/>
              <a:t>relays</a:t>
            </a:r>
            <a:r>
              <a:rPr lang="en-GB" dirty="0"/>
              <a:t> or </a:t>
            </a:r>
            <a:r>
              <a:rPr lang="en-GB" b="1" dirty="0"/>
              <a:t>vacuum </a:t>
            </a:r>
            <a:br>
              <a:rPr lang="en-GB" b="1" dirty="0"/>
            </a:br>
            <a:r>
              <a:rPr lang="en-GB" b="1" dirty="0"/>
              <a:t>tubes</a:t>
            </a:r>
          </a:p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electrically controlled switches that turn ON or OFF  when </a:t>
            </a:r>
            <a:br>
              <a:rPr lang="en-GB" dirty="0"/>
            </a:br>
            <a:r>
              <a:rPr lang="en-GB" dirty="0"/>
              <a:t>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cheap, small, and reliable</a:t>
            </a:r>
          </a:p>
          <a:p>
            <a:r>
              <a:rPr lang="en-GB" dirty="0"/>
              <a:t>The two main types of transistors: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bipolar junction </a:t>
            </a:r>
            <a:r>
              <a:rPr lang="en-US" b="1" dirty="0"/>
              <a:t>transistors</a:t>
            </a:r>
            <a:r>
              <a:rPr lang="en-US" dirty="0"/>
              <a:t> (BJT)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metal-oxide-semiconductor field effect transistors </a:t>
            </a:r>
            <a:r>
              <a:rPr lang="en-US" dirty="0"/>
              <a:t>(MOSFETs or MOS)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History: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  <a:p>
            <a:r>
              <a:rPr lang="en-US" dirty="0"/>
              <a:t>MOS are now the building blocks of almost all digital systems</a:t>
            </a:r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063BDB6-6A64-6F53-B29B-9A9E1B57CF78}"/>
              </a:ext>
            </a:extLst>
          </p:cNvPr>
          <p:cNvGrpSpPr/>
          <p:nvPr/>
        </p:nvGrpSpPr>
        <p:grpSpPr>
          <a:xfrm>
            <a:off x="6616478" y="212651"/>
            <a:ext cx="2436490" cy="3426022"/>
            <a:chOff x="6616478" y="212651"/>
            <a:chExt cx="2436490" cy="3426022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2FF35A1-8432-B6D9-03DE-48F5A8E5B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6478" y="212651"/>
              <a:ext cx="2364772" cy="2987749"/>
            </a:xfrm>
            <a:prstGeom prst="rect">
              <a:avLst/>
            </a:prstGeom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D4FC8F48-80BD-8030-C73F-98FA64E74E6A}"/>
                </a:ext>
              </a:extLst>
            </p:cNvPr>
            <p:cNvSpPr txBox="1"/>
            <p:nvPr/>
          </p:nvSpPr>
          <p:spPr>
            <a:xfrm>
              <a:off x="7564827" y="3207786"/>
              <a:ext cx="148814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IBM 701 (1952)</a:t>
              </a:r>
            </a:p>
            <a:p>
              <a:pPr algn="r"/>
              <a:r>
                <a:rPr lang="en-GB" sz="1100" dirty="0"/>
                <a:t>2048 words of 36 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7585</TotalTime>
  <Words>2238</Words>
  <Application>Microsoft Macintosh PowerPoint</Application>
  <PresentationFormat>Presentazione su schermo (4:3)</PresentationFormat>
  <Paragraphs>235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Open Sans</vt:lpstr>
      <vt:lpstr>Times</vt:lpstr>
      <vt:lpstr>Economica</vt:lpstr>
      <vt:lpstr>Luxe</vt:lpstr>
      <vt:lpstr>Beneath the abstraction</vt:lpstr>
      <vt:lpstr>Index</vt:lpstr>
      <vt:lpstr>Relate the continuous to discrete</vt:lpstr>
      <vt:lpstr>Logic Level and Noise Margins </vt:lpstr>
      <vt:lpstr>Calculate Noise Margins </vt:lpstr>
      <vt:lpstr>DC Transfer Characteristics</vt:lpstr>
      <vt:lpstr>The Static Discipline</vt:lpstr>
      <vt:lpstr>Logic families </vt:lpstr>
      <vt:lpstr>Transistor</vt:lpstr>
      <vt:lpstr>Moore Law</vt:lpstr>
      <vt:lpstr>Semiconductors</vt:lpstr>
      <vt:lpstr>Diode</vt:lpstr>
      <vt:lpstr>MOS Transistors</vt:lpstr>
      <vt:lpstr>nMOS</vt:lpstr>
      <vt:lpstr>pMOS and CMOS</vt:lpstr>
      <vt:lpstr>Switch models of MOS</vt:lpstr>
      <vt:lpstr>CMOS gates</vt:lpstr>
      <vt:lpstr>Transmission Gates</vt:lpstr>
      <vt:lpstr>Power consumption</vt:lpstr>
      <vt:lpstr>Exercises (1)</vt:lpstr>
      <vt:lpstr>Exercises (2)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18</cp:revision>
  <dcterms:modified xsi:type="dcterms:W3CDTF">2023-10-13T09:55:28Z</dcterms:modified>
  <cp:category/>
</cp:coreProperties>
</file>